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9" r:id="rId3"/>
    <p:sldId id="262" r:id="rId4"/>
    <p:sldId id="266" r:id="rId5"/>
    <p:sldId id="267" r:id="rId6"/>
    <p:sldId id="268" r:id="rId7"/>
    <p:sldId id="265" r:id="rId8"/>
    <p:sldId id="259" r:id="rId9"/>
    <p:sldId id="264" r:id="rId10"/>
    <p:sldId id="261" r:id="rId11"/>
    <p:sldId id="300" r:id="rId12"/>
    <p:sldId id="277" r:id="rId13"/>
    <p:sldId id="271" r:id="rId14"/>
    <p:sldId id="281" r:id="rId15"/>
    <p:sldId id="295" r:id="rId16"/>
    <p:sldId id="296" r:id="rId17"/>
    <p:sldId id="298" r:id="rId18"/>
    <p:sldId id="280" r:id="rId19"/>
    <p:sldId id="279" r:id="rId20"/>
    <p:sldId id="282" r:id="rId21"/>
    <p:sldId id="294" r:id="rId22"/>
    <p:sldId id="275" r:id="rId23"/>
    <p:sldId id="293" r:id="rId24"/>
    <p:sldId id="257" r:id="rId25"/>
    <p:sldId id="288" r:id="rId26"/>
    <p:sldId id="285" r:id="rId27"/>
    <p:sldId id="278" r:id="rId28"/>
    <p:sldId id="263" r:id="rId29"/>
    <p:sldId id="289" r:id="rId30"/>
    <p:sldId id="260" r:id="rId31"/>
    <p:sldId id="291" r:id="rId32"/>
    <p:sldId id="284" r:id="rId33"/>
    <p:sldId id="292" r:id="rId34"/>
    <p:sldId id="283" r:id="rId35"/>
    <p:sldId id="290" r:id="rId36"/>
    <p:sldId id="27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039FE176-EF9E-43D9-8588-AC4323985C69}" type="datetimeFigureOut">
              <a:rPr lang="ru-RU" smtClean="0"/>
              <a:t>07.05.2020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8F3E6AF-D5ED-4EEC-97E6-526C7F2B7D4A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908720"/>
            <a:ext cx="5256584" cy="1093187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4000" dirty="0" smtClean="0">
                <a:solidFill>
                  <a:srgbClr val="FFFF00"/>
                </a:solidFill>
                <a:latin typeface="Arial Black" pitchFamily="34" charset="0"/>
              </a:rPr>
              <a:t>«Дорога памяти - связь поколений»</a:t>
            </a:r>
            <a:endParaRPr lang="ru-R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1916832"/>
            <a:ext cx="5760640" cy="41792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 КОМИССАР,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МАЙОР,  ПОЛИТРАБОТНИК.</a:t>
            </a:r>
          </a:p>
          <a:p>
            <a:pPr algn="ctr"/>
            <a:endParaRPr lang="ru-RU" sz="20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СЛУЖИЛ РОДИНЕ БОЛЕЕ 16 ЛЕТ. УЧАСТНИК ВОВ. </a:t>
            </a:r>
          </a:p>
          <a:p>
            <a:pPr algn="ctr"/>
            <a:endParaRPr lang="ru-RU" sz="9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/>
              <a:t>НАГРАЖДЁН ОРДЕНАМИ: «КРАСНАЯ ЗВЕЗДА», «ОТЕЧЕСТВЕННАЯ ВОЙНА 2-ой СТЕПЕНИ».</a:t>
            </a:r>
          </a:p>
          <a:p>
            <a:pPr algn="ctr"/>
            <a:r>
              <a:rPr lang="ru-RU" sz="2000" b="1" dirty="0" smtClean="0"/>
              <a:t> МЕДАЛЯМИ: «ЗА БОЕВЫЕ ЗАСЛУГИ», «ЗА ОСВОЕНИЕ ЦЕЛИННЫХ ЗЕМЕЛЬ», «ЗА ДОБЛЕСТНЫЙ ТРУД».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8955" y="4437112"/>
            <a:ext cx="3315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ОСИПКИН ГРИГОРИЙ МАКАРОВИЧ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230145"/>
            <a:ext cx="2545066" cy="4088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79512" y="6191438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ЦЕНТР ДОПОЛНИТЕЛЬНОГО ОБРАЗОВАНИЯ ПЕРВОМАЙСКИЙ РАЙОН, КОМСОМОЛЬСКИЙ ШКОЛЬНЫЙ МУЗЕЙ</a:t>
            </a:r>
          </a:p>
          <a:p>
            <a:pPr lvl="0" algn="ctr"/>
            <a:r>
              <a:rPr 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РУКОВОДИТЕЛЬ: ВЫШЕГОРОДЦЕВА Н. А.</a:t>
            </a:r>
          </a:p>
        </p:txBody>
      </p:sp>
    </p:spTree>
    <p:extLst>
      <p:ext uri="{BB962C8B-B14F-4D97-AF65-F5344CB8AC3E}">
        <p14:creationId xmlns:p14="http://schemas.microsoft.com/office/powerpoint/2010/main" val="354189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921" y="548680"/>
            <a:ext cx="8640960" cy="574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Отличительная черта Григория Макаровича – постоянное стремление к знаниям.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По воспоминаниям его детей он постоянно  много читал, учился и делал для себя пометки на полях книг и всегда призывал учиться, и ещё раз учиться.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В школьный музей Григорий Макарович передал </a:t>
            </a:r>
            <a:r>
              <a:rPr lang="ru-RU" sz="2000" i="1" dirty="0" smtClean="0">
                <a:effectLst/>
                <a:latin typeface="Times New Roman"/>
                <a:ea typeface="Calibri"/>
                <a:cs typeface="Times New Roman"/>
              </a:rPr>
              <a:t>7 томов Истории Второй мировой войны.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Был эрудированным, многогранным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собеседником.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Был отличным другом. Примерным отцом,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добросовестным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 работником. Любил природу, музыку, занимался разведением пчёл, очень любил собирать грибы и ягоды. Обожал животных. Любил жизнь. Воспитал достойное поколение детей и внуков.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Умер 15 января 1999 года.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Похоронен на Комсомольском кладбище.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В школьном музее есть стенд об Осипкине Г. М., созданный руками школьников к 75 - летию Великой Победы в  Великой Отечественной войне.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89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узей\Pictures\IMG_20200506_1914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3" y="476672"/>
            <a:ext cx="7488832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75299" y="621089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9 мая 1919г – день Победы, день памяти. Три поколения Осипкиных. </a:t>
            </a:r>
          </a:p>
          <a:p>
            <a:pPr algn="ctr"/>
            <a:r>
              <a:rPr lang="ru-RU" sz="1400" b="1" dirty="0" smtClean="0"/>
              <a:t>Дочь – Людмила Григорьевна, внук и правнучка Григория Макаровича Осипкина.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799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узей\Desktop\ветераны ВОВ\Осипкин Григорий Макарович\Осипкин\IMG-20200218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7" y="1572538"/>
            <a:ext cx="4027349" cy="5004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71813" y="260648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Григория Макаровича  </a:t>
            </a:r>
          </a:p>
          <a:p>
            <a:pPr lvl="0"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его внуки – достойная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смена. </a:t>
            </a:r>
          </a:p>
          <a:p>
            <a:pPr lvl="0" algn="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 страница истории.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40390" y="1628800"/>
            <a:ext cx="39604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>
                <a:solidFill>
                  <a:srgbClr val="333333"/>
                </a:solidFill>
              </a:rPr>
              <a:t>Семья </a:t>
            </a:r>
            <a:r>
              <a:rPr lang="ru-RU" dirty="0">
                <a:solidFill>
                  <a:srgbClr val="333333"/>
                </a:solidFill>
              </a:rPr>
              <a:t>— это та первичная среда, где человек должен , учиться творить добро.</a:t>
            </a:r>
          </a:p>
          <a:p>
            <a:pPr algn="r" fontAlgn="base"/>
            <a:r>
              <a:rPr lang="ru-RU" dirty="0" smtClean="0">
                <a:solidFill>
                  <a:srgbClr val="333333"/>
                </a:solidFill>
              </a:rPr>
              <a:t>Я. Л</a:t>
            </a:r>
            <a:r>
              <a:rPr lang="ru-RU" dirty="0">
                <a:solidFill>
                  <a:srgbClr val="333333"/>
                </a:solidFill>
              </a:rPr>
              <a:t>. </a:t>
            </a:r>
            <a:r>
              <a:rPr lang="ru-RU" dirty="0" smtClean="0">
                <a:solidFill>
                  <a:srgbClr val="333333"/>
                </a:solidFill>
              </a:rPr>
              <a:t>Сухомлинский</a:t>
            </a:r>
          </a:p>
          <a:p>
            <a:pPr algn="ctr" fontAlgn="base"/>
            <a:endParaRPr lang="ru-RU" sz="2000" b="1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2780928"/>
            <a:ext cx="44644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>
                <a:solidFill>
                  <a:prstClr val="black"/>
                </a:solidFill>
              </a:rPr>
              <a:t>Григорий </a:t>
            </a:r>
            <a:r>
              <a:rPr lang="ru-RU" sz="2200" b="1" dirty="0" smtClean="0">
                <a:solidFill>
                  <a:prstClr val="black"/>
                </a:solidFill>
              </a:rPr>
              <a:t>Макарович и Александра Герасимовна  </a:t>
            </a:r>
            <a:r>
              <a:rPr lang="ru-RU" sz="2200" dirty="0" smtClean="0">
                <a:solidFill>
                  <a:prstClr val="black"/>
                </a:solidFill>
              </a:rPr>
              <a:t>вырастили </a:t>
            </a:r>
            <a:r>
              <a:rPr lang="ru-RU" sz="2200" dirty="0">
                <a:solidFill>
                  <a:prstClr val="black"/>
                </a:solidFill>
              </a:rPr>
              <a:t>и </a:t>
            </a:r>
            <a:r>
              <a:rPr lang="ru-RU" sz="2200" dirty="0" smtClean="0">
                <a:solidFill>
                  <a:prstClr val="black"/>
                </a:solidFill>
              </a:rPr>
              <a:t>воспитали </a:t>
            </a:r>
            <a:r>
              <a:rPr lang="ru-RU" sz="2200" dirty="0">
                <a:solidFill>
                  <a:prstClr val="black"/>
                </a:solidFill>
              </a:rPr>
              <a:t>достойное поколение.</a:t>
            </a:r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ru-RU" sz="2200" dirty="0">
                <a:solidFill>
                  <a:prstClr val="black"/>
                </a:solidFill>
              </a:rPr>
              <a:t>Это </a:t>
            </a:r>
            <a:r>
              <a:rPr lang="ru-RU" sz="2200" dirty="0" smtClean="0">
                <a:solidFill>
                  <a:prstClr val="black"/>
                </a:solidFill>
              </a:rPr>
              <a:t>их дети и внуки. Своим </a:t>
            </a:r>
            <a:r>
              <a:rPr lang="ru-RU" sz="2200" dirty="0">
                <a:solidFill>
                  <a:prstClr val="black"/>
                </a:solidFill>
              </a:rPr>
              <a:t>детям он всегда говорил: «Служить Родине, быть полезным для людей и общества, </a:t>
            </a:r>
            <a:r>
              <a:rPr lang="ru-RU" sz="2200" dirty="0" smtClean="0">
                <a:solidFill>
                  <a:prstClr val="black"/>
                </a:solidFill>
              </a:rPr>
              <a:t>беречь семью, учиться </a:t>
            </a:r>
            <a:r>
              <a:rPr lang="ru-RU" sz="2200" dirty="0">
                <a:solidFill>
                  <a:prstClr val="black"/>
                </a:solidFill>
              </a:rPr>
              <a:t>и совершенствоваться – вот к чему всегда нужно стремиться».</a:t>
            </a:r>
            <a:endParaRPr lang="ru-RU" sz="2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241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441" y="260648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Григория Макаровича 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его внуки – достойная смена.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7011" y="1460977"/>
            <a:ext cx="43159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a typeface="Calibri"/>
                <a:cs typeface="Times New Roman"/>
              </a:rPr>
              <a:t>Из </a:t>
            </a:r>
            <a:r>
              <a:rPr lang="ru-RU" sz="1400" b="1" dirty="0">
                <a:ea typeface="Calibri"/>
                <a:cs typeface="Times New Roman"/>
              </a:rPr>
              <a:t>воспоминаний его детей: </a:t>
            </a:r>
            <a:endParaRPr lang="ru-RU" sz="1400" b="1" dirty="0" smtClean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ea typeface="Calibri"/>
                <a:cs typeface="Times New Roman"/>
              </a:rPr>
              <a:t>«</a:t>
            </a:r>
            <a:r>
              <a:rPr lang="ru-RU" sz="1400" dirty="0">
                <a:ea typeface="Calibri"/>
                <a:cs typeface="Times New Roman"/>
              </a:rPr>
              <a:t>Ему хотелось во всём гармонии. Любил лес с его красотой, ягодой, грибами.  Знал  самые затаённые его места. Любил сладкоголосый баян. Самостоятельно без знания нот, научился подбирать мелодии и играть на нём. Специалисты говорили про него: «отличный слухач».  Постоянно работал над самообразованием.  Ни дня без книги - таков был его девиз. До последнего дня жизни читал. Читал много, аналитически, с пометками на полях.  Много времени и любви отдавал пчеловодству».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ea typeface="Calibri"/>
                <a:cs typeface="Times New Roman"/>
              </a:rPr>
              <a:t>    Материальных благ Александра Герасимовна и Григорий Макарович Осипкины не нажили, но истинным их богатством стали дети, внуки, правнуки. Исследуя со школьниками, активистами музея страницы из жизни Григория Макаровича, собрав достоверный материал о его детях, внуках мы приходим к выводу: потомки  Осипкиных оставили свои яркие следы в медицине, педагогике, юриспруденции, в рабочих профессиях. Они с генами впитали в себя душевную широту, горячие сердца, трудолюбие и незапятнанную честь своих предков</a:t>
            </a:r>
            <a:r>
              <a:rPr lang="ru-RU" sz="1400" dirty="0" smtClean="0">
                <a:ea typeface="Calibri"/>
                <a:cs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400" dirty="0" smtClean="0">
                <a:ea typeface="Calibri"/>
                <a:cs typeface="Times New Roman"/>
              </a:rPr>
              <a:t>  </a:t>
            </a:r>
            <a:endParaRPr lang="ru-RU" sz="1400" b="1" dirty="0"/>
          </a:p>
        </p:txBody>
      </p:sp>
      <p:pic>
        <p:nvPicPr>
          <p:cNvPr id="2050" name="Picture 2" descr="C:\Users\Музей\Desktop\ветераны ВОВ\Осипкин Григорий Макарович\Осипкин\IMG-20200218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5" y="1916832"/>
            <a:ext cx="4492194" cy="3385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351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узей\Desktop\ветераны ВОВ\Осипкин Григорий Макарович\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5" y="1056010"/>
            <a:ext cx="3724992" cy="5124420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323" y="41527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Зайцева (Осипкина) Людмила Григорьевна – учитель.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Продолжатели рода  Григория Макаровича Осипкина.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14286" y="832842"/>
            <a:ext cx="48245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>
                <a:solidFill>
                  <a:prstClr val="black"/>
                </a:solidFill>
              </a:rPr>
              <a:t>Дочь – Осипкина Людмила Григорьевна. </a:t>
            </a:r>
            <a:r>
              <a:rPr lang="ru-RU" sz="2200" dirty="0">
                <a:solidFill>
                  <a:prstClr val="black"/>
                </a:solidFill>
              </a:rPr>
              <a:t>Закончила ТГУ, филологический факультет. Работала в детском приёмнике </a:t>
            </a:r>
            <a:r>
              <a:rPr lang="ru-RU" sz="2200" dirty="0" smtClean="0">
                <a:solidFill>
                  <a:prstClr val="black"/>
                </a:solidFill>
              </a:rPr>
              <a:t>от УВД </a:t>
            </a:r>
            <a:r>
              <a:rPr lang="ru-RU" sz="2200" dirty="0">
                <a:solidFill>
                  <a:prstClr val="black"/>
                </a:solidFill>
              </a:rPr>
              <a:t>Новосибирского облисполкома. </a:t>
            </a:r>
            <a:r>
              <a:rPr lang="ru-RU" sz="2200" b="1" dirty="0" smtClean="0">
                <a:solidFill>
                  <a:prstClr val="black"/>
                </a:solidFill>
              </a:rPr>
              <a:t>Капитан  милиции, </a:t>
            </a:r>
            <a:r>
              <a:rPr lang="ru-RU" sz="2200" dirty="0" smtClean="0">
                <a:solidFill>
                  <a:prstClr val="black"/>
                </a:solidFill>
              </a:rPr>
              <a:t>имеет знак </a:t>
            </a:r>
            <a:r>
              <a:rPr lang="ru-RU" sz="2200" b="1" dirty="0" smtClean="0">
                <a:solidFill>
                  <a:prstClr val="black"/>
                </a:solidFill>
              </a:rPr>
              <a:t>«Отличник милиции» </a:t>
            </a:r>
            <a:r>
              <a:rPr lang="ru-RU" sz="2200" dirty="0" smtClean="0">
                <a:solidFill>
                  <a:prstClr val="black"/>
                </a:solidFill>
              </a:rPr>
              <a:t>от</a:t>
            </a:r>
            <a:r>
              <a:rPr lang="ru-RU" sz="2200" b="1" dirty="0" smtClean="0">
                <a:solidFill>
                  <a:prstClr val="black"/>
                </a:solidFill>
              </a:rPr>
              <a:t> 30.01.1984 </a:t>
            </a:r>
            <a:r>
              <a:rPr lang="ru-RU" sz="2200" dirty="0" smtClean="0">
                <a:solidFill>
                  <a:prstClr val="black"/>
                </a:solidFill>
              </a:rPr>
              <a:t>года. </a:t>
            </a:r>
            <a:endParaRPr lang="ru-RU" sz="1200" dirty="0" smtClean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. 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82971"/>
            <a:ext cx="4026259" cy="279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43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070" y="5537459"/>
            <a:ext cx="750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Работа в детском приёмнике. </a:t>
            </a:r>
          </a:p>
          <a:p>
            <a:pPr algn="ctr"/>
            <a:r>
              <a:rPr lang="ru-RU" dirty="0" smtClean="0"/>
              <a:t>Людмила </a:t>
            </a:r>
            <a:r>
              <a:rPr lang="ru-RU" dirty="0"/>
              <a:t>Г</a:t>
            </a:r>
            <a:r>
              <a:rPr lang="ru-RU" dirty="0" smtClean="0"/>
              <a:t>ригорьевна лепит лицо Деду Морозу. Стоит на столе в шапке. .</a:t>
            </a:r>
            <a:endParaRPr lang="ru-RU" dirty="0"/>
          </a:p>
        </p:txBody>
      </p:sp>
      <p:pic>
        <p:nvPicPr>
          <p:cNvPr id="2050" name="Picture 2" descr="C:\Users\Музей\Pictures\IMG-20200424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1" y="548680"/>
            <a:ext cx="3413053" cy="4550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7539"/>
            <a:ext cx="3600400" cy="473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73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узей\Pictures\IMG-20200424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3" y="764704"/>
            <a:ext cx="3294365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58582" y="5371225"/>
            <a:ext cx="864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</a:rPr>
              <a:t>Осипкина Людмила Григорьевна с «трудными» подростками на </a:t>
            </a:r>
            <a:r>
              <a:rPr lang="ru-RU" dirty="0">
                <a:solidFill>
                  <a:prstClr val="black"/>
                </a:solidFill>
              </a:rPr>
              <a:t>трудовых процедурах.  Рядом начальник.</a:t>
            </a:r>
          </a:p>
        </p:txBody>
      </p:sp>
      <p:pic>
        <p:nvPicPr>
          <p:cNvPr id="3075" name="Picture 3" descr="C:\Users\Музей\Pictures\IMG-20200424-WA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42510"/>
            <a:ext cx="5382500" cy="403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7892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4754" y="836712"/>
            <a:ext cx="4572000" cy="393954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200" dirty="0">
                <a:solidFill>
                  <a:prstClr val="black"/>
                </a:solidFill>
              </a:rPr>
              <a:t>В Комсомольской средней школе работала более </a:t>
            </a:r>
            <a:r>
              <a:rPr lang="ru-RU" sz="2200" b="1" dirty="0">
                <a:solidFill>
                  <a:prstClr val="black"/>
                </a:solidFill>
              </a:rPr>
              <a:t>7 </a:t>
            </a:r>
            <a:r>
              <a:rPr lang="ru-RU" sz="2200" dirty="0">
                <a:solidFill>
                  <a:prstClr val="black"/>
                </a:solidFill>
              </a:rPr>
              <a:t>лет </a:t>
            </a:r>
            <a:r>
              <a:rPr lang="ru-RU" sz="2200" b="1" dirty="0">
                <a:solidFill>
                  <a:prstClr val="black"/>
                </a:solidFill>
              </a:rPr>
              <a:t>организатором и одновременно </a:t>
            </a:r>
            <a:r>
              <a:rPr lang="ru-RU" sz="2200" dirty="0">
                <a:solidFill>
                  <a:prstClr val="black"/>
                </a:solidFill>
              </a:rPr>
              <a:t> </a:t>
            </a:r>
            <a:r>
              <a:rPr lang="ru-RU" sz="2200" b="1" dirty="0">
                <a:solidFill>
                  <a:prstClr val="black"/>
                </a:solidFill>
              </a:rPr>
              <a:t>учителем </a:t>
            </a:r>
            <a:r>
              <a:rPr lang="ru-RU" sz="2200" dirty="0">
                <a:solidFill>
                  <a:prstClr val="black"/>
                </a:solidFill>
              </a:rPr>
              <a:t>русского языка и литературы. </a:t>
            </a:r>
            <a:endParaRPr lang="ru-RU" sz="1600" dirty="0">
              <a:solidFill>
                <a:prstClr val="black"/>
              </a:solidFill>
            </a:endParaRPr>
          </a:p>
          <a:p>
            <a:pPr lvl="0" algn="ctr"/>
            <a:endParaRPr lang="ru-RU" sz="2000" b="1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</a:rPr>
              <a:t>В </a:t>
            </a:r>
            <a:r>
              <a:rPr lang="ru-RU" sz="2000" b="1" dirty="0">
                <a:solidFill>
                  <a:prstClr val="black"/>
                </a:solidFill>
              </a:rPr>
              <a:t>настоящее время на пенсии. </a:t>
            </a:r>
          </a:p>
          <a:p>
            <a:pPr lvl="0" algn="ctr"/>
            <a:endParaRPr lang="ru-RU" sz="2000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</a:rPr>
              <a:t>Имеет </a:t>
            </a:r>
            <a:r>
              <a:rPr lang="ru-RU" sz="2000" dirty="0">
                <a:solidFill>
                  <a:prstClr val="black"/>
                </a:solidFill>
              </a:rPr>
              <a:t>звание </a:t>
            </a:r>
            <a:r>
              <a:rPr lang="ru-RU" sz="2000" b="1" dirty="0">
                <a:solidFill>
                  <a:prstClr val="black"/>
                </a:solidFill>
              </a:rPr>
              <a:t>ВЕТЕРАН ТРУДА.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lvl="0" algn="ctr"/>
            <a:endParaRPr lang="ru-RU" sz="2000" b="1" dirty="0">
              <a:solidFill>
                <a:prstClr val="black"/>
              </a:solidFill>
            </a:endParaRP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</a:rPr>
              <a:t>А </a:t>
            </a:r>
            <a:r>
              <a:rPr lang="ru-RU" sz="2000" dirty="0">
                <a:solidFill>
                  <a:prstClr val="black"/>
                </a:solidFill>
              </a:rPr>
              <a:t>так же множество почетных грамот, дипломов, денежных </a:t>
            </a:r>
            <a:r>
              <a:rPr lang="ru-RU" sz="2000" dirty="0" smtClean="0">
                <a:solidFill>
                  <a:prstClr val="black"/>
                </a:solidFill>
              </a:rPr>
              <a:t>вознаграждений.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0" y="472072"/>
            <a:ext cx="4171746" cy="549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0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узей\Desktop\ветераны ВОВ\Осипкин Григорий Макарович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9" y="476672"/>
            <a:ext cx="4135122" cy="5688632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077" y="6316772"/>
            <a:ext cx="853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 фото Зайцева Людмила Григорьевна со своими любимыми учениками.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355976" y="332656"/>
            <a:ext cx="43564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111111"/>
                </a:solidFill>
              </a:rPr>
              <a:t>Одной из самых уважаемых и одновременно трудных считается работа педагога. </a:t>
            </a:r>
            <a:r>
              <a:rPr lang="ru-RU" dirty="0" smtClean="0">
                <a:solidFill>
                  <a:srgbClr val="111111"/>
                </a:solidFill>
              </a:rPr>
              <a:t>Для </a:t>
            </a:r>
            <a:r>
              <a:rPr lang="ru-RU" dirty="0">
                <a:solidFill>
                  <a:srgbClr val="111111"/>
                </a:solidFill>
              </a:rPr>
              <a:t>детей учитель является значимой фигурой, обязанной обучать не только школьным премудростям, но и жизненным. Хороший наставник может найти подход к каждому ребёнку, увлечь своим предметом, научить уважать своих одноклассников. В дружном классе, где классный руководитель прислушивается к мнению учеников, учиться намного комфортнее</a:t>
            </a:r>
            <a:r>
              <a:rPr lang="ru-RU" dirty="0" smtClean="0">
                <a:solidFill>
                  <a:srgbClr val="111111"/>
                </a:solidFill>
              </a:rPr>
              <a:t>.</a:t>
            </a:r>
            <a:r>
              <a:rPr lang="ru-RU" dirty="0">
                <a:solidFill>
                  <a:srgbClr val="111111"/>
                </a:solidFill>
              </a:rPr>
              <a:t> </a:t>
            </a:r>
            <a:r>
              <a:rPr lang="ru-RU" dirty="0" smtClean="0">
                <a:solidFill>
                  <a:srgbClr val="111111"/>
                </a:solidFill>
              </a:rPr>
              <a:t>Такой особенностью обладала Людмила Григорьевна Зайцева. Её любили и уважали ученики. В школе он проработала учителем русского языка и литературы более 13 лет.</a:t>
            </a:r>
          </a:p>
          <a:p>
            <a:pPr algn="just"/>
            <a:r>
              <a:rPr lang="ru-RU" sz="1600" b="1" dirty="0" smtClean="0">
                <a:solidFill>
                  <a:srgbClr val="111111"/>
                </a:solidFill>
              </a:rPr>
              <a:t>«Учитель </a:t>
            </a:r>
            <a:r>
              <a:rPr lang="ru-RU" sz="1600" b="1" dirty="0">
                <a:solidFill>
                  <a:srgbClr val="111111"/>
                </a:solidFill>
              </a:rPr>
              <a:t>должен быть артист, художник, горячо влюблённый в своё </a:t>
            </a:r>
            <a:r>
              <a:rPr lang="ru-RU" sz="1600" b="1" dirty="0" smtClean="0">
                <a:solidFill>
                  <a:srgbClr val="111111"/>
                </a:solidFill>
              </a:rPr>
              <a:t>дело». </a:t>
            </a:r>
          </a:p>
          <a:p>
            <a:pPr algn="r"/>
            <a:r>
              <a:rPr lang="ru-RU" sz="1600" dirty="0" smtClean="0">
                <a:solidFill>
                  <a:srgbClr val="111111"/>
                </a:solidFill>
              </a:rPr>
              <a:t>(</a:t>
            </a:r>
            <a:r>
              <a:rPr lang="ru-RU" sz="1600" dirty="0">
                <a:solidFill>
                  <a:srgbClr val="111111"/>
                </a:solidFill>
              </a:rPr>
              <a:t>Антон Павлович Чехов</a:t>
            </a:r>
            <a:r>
              <a:rPr lang="ru-RU" sz="1600" dirty="0" smtClean="0">
                <a:solidFill>
                  <a:srgbClr val="111111"/>
                </a:solidFill>
              </a:rPr>
              <a:t>)</a:t>
            </a:r>
          </a:p>
          <a:p>
            <a:r>
              <a:rPr lang="ru-RU" sz="1600" dirty="0" smtClean="0">
                <a:solidFill>
                  <a:srgbClr val="111111"/>
                </a:solidFill>
              </a:rPr>
              <a:t>Эти слова великого писателя ярко характеризуют Зайцеву (Осипкину) Людмилу Григорьевну.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757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узей\Desktop\ветераны ВОВ\Осипкин Григорий Макарович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29" y="311867"/>
            <a:ext cx="8496944" cy="617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95021" y="620688"/>
            <a:ext cx="840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Людмила Григорьевна Зайцева (Осипкина) на пятом юбилейном конкурсе «Ученик года»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360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узей\Pictures\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8970"/>
            <a:ext cx="8207613" cy="6155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07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67944" y="1050888"/>
            <a:ext cx="48965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 smtClean="0">
                <a:solidFill>
                  <a:prstClr val="black"/>
                </a:solidFill>
              </a:rPr>
              <a:t>Закончила Чердатскую среднюю школу в 1966 году </a:t>
            </a:r>
            <a:r>
              <a:rPr lang="ru-RU" sz="2200" b="1" dirty="0" smtClean="0">
                <a:solidFill>
                  <a:prstClr val="black"/>
                </a:solidFill>
              </a:rPr>
              <a:t>с </a:t>
            </a:r>
            <a:r>
              <a:rPr lang="ru-RU" sz="2200" b="1" dirty="0">
                <a:solidFill>
                  <a:prstClr val="black"/>
                </a:solidFill>
              </a:rPr>
              <a:t>золотой </a:t>
            </a:r>
            <a:r>
              <a:rPr lang="ru-RU" sz="2200" b="1" dirty="0" smtClean="0">
                <a:solidFill>
                  <a:prstClr val="black"/>
                </a:solidFill>
              </a:rPr>
              <a:t>медалью. </a:t>
            </a:r>
            <a:endParaRPr lang="ru-RU" sz="2200" b="1" dirty="0">
              <a:solidFill>
                <a:prstClr val="black"/>
              </a:solidFill>
            </a:endParaRPr>
          </a:p>
          <a:p>
            <a:pPr lvl="0" algn="ctr"/>
            <a:r>
              <a:rPr lang="ru-RU" sz="2200" dirty="0" smtClean="0">
                <a:solidFill>
                  <a:prstClr val="black"/>
                </a:solidFill>
              </a:rPr>
              <a:t>В 1972 году закончила  </a:t>
            </a:r>
            <a:r>
              <a:rPr lang="ru-RU" sz="2200" dirty="0">
                <a:solidFill>
                  <a:prstClr val="black"/>
                </a:solidFill>
              </a:rPr>
              <a:t>с </a:t>
            </a:r>
            <a:r>
              <a:rPr lang="ru-RU" sz="2200" b="1" dirty="0">
                <a:solidFill>
                  <a:prstClr val="black"/>
                </a:solidFill>
              </a:rPr>
              <a:t>красным дипломом Томский </a:t>
            </a:r>
            <a:r>
              <a:rPr lang="ru-RU" sz="2200" b="1" dirty="0" smtClean="0">
                <a:solidFill>
                  <a:prstClr val="black"/>
                </a:solidFill>
              </a:rPr>
              <a:t>мединститут, </a:t>
            </a:r>
            <a:r>
              <a:rPr lang="ru-RU" sz="2200" dirty="0" smtClean="0">
                <a:solidFill>
                  <a:prstClr val="black"/>
                </a:solidFill>
              </a:rPr>
              <a:t>лечебный </a:t>
            </a:r>
            <a:r>
              <a:rPr lang="ru-RU" sz="2200" dirty="0">
                <a:solidFill>
                  <a:prstClr val="black"/>
                </a:solidFill>
              </a:rPr>
              <a:t>факультет.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200" dirty="0" smtClean="0">
                <a:solidFill>
                  <a:prstClr val="black"/>
                </a:solidFill>
              </a:rPr>
              <a:t>С</a:t>
            </a:r>
            <a:r>
              <a:rPr lang="ru-RU" sz="2200" b="1" dirty="0" smtClean="0">
                <a:solidFill>
                  <a:prstClr val="black"/>
                </a:solidFill>
              </a:rPr>
              <a:t> 1972</a:t>
            </a:r>
            <a:r>
              <a:rPr lang="ru-RU" sz="2200" dirty="0" smtClean="0">
                <a:solidFill>
                  <a:prstClr val="black"/>
                </a:solidFill>
              </a:rPr>
              <a:t> года по </a:t>
            </a:r>
            <a:r>
              <a:rPr lang="ru-RU" sz="2200" b="1" dirty="0" smtClean="0">
                <a:solidFill>
                  <a:prstClr val="black"/>
                </a:solidFill>
              </a:rPr>
              <a:t>2000 </a:t>
            </a:r>
            <a:r>
              <a:rPr lang="ru-RU" sz="2200" dirty="0" smtClean="0">
                <a:solidFill>
                  <a:prstClr val="black"/>
                </a:solidFill>
              </a:rPr>
              <a:t>год работала </a:t>
            </a:r>
            <a:r>
              <a:rPr lang="ru-RU" sz="2200" b="1" dirty="0" smtClean="0">
                <a:solidFill>
                  <a:prstClr val="black"/>
                </a:solidFill>
              </a:rPr>
              <a:t>в Комсомольской участковой больнице </a:t>
            </a:r>
            <a:r>
              <a:rPr lang="ru-RU" sz="2200" b="1" dirty="0" smtClean="0">
                <a:solidFill>
                  <a:prstClr val="black"/>
                </a:solidFill>
              </a:rPr>
              <a:t>акушером-гинекологом, </a:t>
            </a:r>
            <a:r>
              <a:rPr lang="ru-RU" sz="2200" dirty="0" smtClean="0">
                <a:solidFill>
                  <a:prstClr val="black"/>
                </a:solidFill>
              </a:rPr>
              <a:t>помогала появиться на свет новому поколению, итого </a:t>
            </a:r>
            <a:endParaRPr lang="ru-RU" sz="2200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200" b="1" dirty="0" smtClean="0">
                <a:solidFill>
                  <a:prstClr val="black"/>
                </a:solidFill>
              </a:rPr>
              <a:t>28 лет. </a:t>
            </a:r>
            <a:endParaRPr lang="ru-RU" sz="2200" b="1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200" dirty="0" smtClean="0">
                <a:solidFill>
                  <a:prstClr val="black"/>
                </a:solidFill>
              </a:rPr>
              <a:t>До сих пор с благодарностью её вспоминают односельчане.</a:t>
            </a:r>
            <a:endParaRPr lang="ru-RU" sz="2200" dirty="0">
              <a:solidFill>
                <a:prstClr val="black"/>
              </a:solidFill>
            </a:endParaRPr>
          </a:p>
          <a:p>
            <a:pPr lvl="0" algn="ctr"/>
            <a:r>
              <a:rPr lang="ru-RU" sz="2200" b="1" dirty="0" smtClean="0">
                <a:solidFill>
                  <a:prstClr val="black"/>
                </a:solidFill>
              </a:rPr>
              <a:t>Имеет</a:t>
            </a:r>
            <a:r>
              <a:rPr lang="ru-RU" sz="2200" dirty="0" smtClean="0">
                <a:solidFill>
                  <a:prstClr val="black"/>
                </a:solidFill>
              </a:rPr>
              <a:t>  </a:t>
            </a:r>
            <a:r>
              <a:rPr lang="ru-RU" sz="2200" dirty="0">
                <a:solidFill>
                  <a:prstClr val="black"/>
                </a:solidFill>
              </a:rPr>
              <a:t>по специальности </a:t>
            </a:r>
            <a:r>
              <a:rPr lang="ru-RU" sz="2200" b="1" dirty="0">
                <a:solidFill>
                  <a:prstClr val="black"/>
                </a:solidFill>
              </a:rPr>
              <a:t>первую квалификационную </a:t>
            </a:r>
            <a:r>
              <a:rPr lang="ru-RU" sz="2200" b="1" dirty="0" smtClean="0">
                <a:solidFill>
                  <a:prstClr val="black"/>
                </a:solidFill>
              </a:rPr>
              <a:t>категорию.</a:t>
            </a:r>
            <a:endParaRPr lang="ru-RU" sz="2200" b="1" dirty="0">
              <a:solidFill>
                <a:prstClr val="black"/>
              </a:solidFill>
            </a:endParaRPr>
          </a:p>
          <a:p>
            <a:pPr lvl="0" algn="ctr"/>
            <a:endParaRPr lang="ru-RU" sz="2200" b="1" dirty="0" smtClean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40667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</a:rPr>
              <a:t>Дочь </a:t>
            </a:r>
            <a:r>
              <a:rPr lang="ru-RU" sz="2400" b="1" dirty="0" smtClean="0">
                <a:solidFill>
                  <a:srgbClr val="FF0000"/>
                </a:solidFill>
              </a:rPr>
              <a:t>– Ткаченко (Осипкина) </a:t>
            </a:r>
            <a:r>
              <a:rPr lang="ru-RU" sz="2400" b="1" dirty="0">
                <a:solidFill>
                  <a:srgbClr val="FF0000"/>
                </a:solidFill>
              </a:rPr>
              <a:t>Екатерина </a:t>
            </a:r>
            <a:r>
              <a:rPr lang="ru-RU" sz="2400" b="1" dirty="0" smtClean="0">
                <a:solidFill>
                  <a:srgbClr val="FF0000"/>
                </a:solidFill>
              </a:rPr>
              <a:t>Григорьевна.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1" y="895430"/>
            <a:ext cx="3888432" cy="538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3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узей\Pictures\IMG-20200506-WA000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22458" cy="549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716016" y="764704"/>
            <a:ext cx="40324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С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2000 </a:t>
            </a:r>
            <a:r>
              <a:rPr lang="ru-RU" dirty="0">
                <a:solidFill>
                  <a:prstClr val="black"/>
                </a:solidFill>
              </a:rPr>
              <a:t>года до </a:t>
            </a:r>
            <a:r>
              <a:rPr lang="ru-RU" b="1" dirty="0">
                <a:solidFill>
                  <a:prstClr val="black"/>
                </a:solidFill>
              </a:rPr>
              <a:t>2010 </a:t>
            </a:r>
            <a:r>
              <a:rPr lang="ru-RU" dirty="0">
                <a:solidFill>
                  <a:prstClr val="black"/>
                </a:solidFill>
              </a:rPr>
              <a:t>года </a:t>
            </a:r>
            <a:r>
              <a:rPr lang="ru-RU" dirty="0" smtClean="0">
                <a:solidFill>
                  <a:prstClr val="black"/>
                </a:solidFill>
              </a:rPr>
              <a:t>работала в </a:t>
            </a:r>
            <a:r>
              <a:rPr lang="ru-RU" b="1" dirty="0">
                <a:solidFill>
                  <a:prstClr val="black"/>
                </a:solidFill>
              </a:rPr>
              <a:t>Томской ОКБ </a:t>
            </a:r>
            <a:r>
              <a:rPr lang="ru-RU" dirty="0">
                <a:solidFill>
                  <a:prstClr val="black"/>
                </a:solidFill>
              </a:rPr>
              <a:t>(областная клиническая больница)в глазном отделении, медсестрой.</a:t>
            </a: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В </a:t>
            </a:r>
            <a:r>
              <a:rPr lang="ru-RU" b="1" dirty="0">
                <a:solidFill>
                  <a:prstClr val="black"/>
                </a:solidFill>
              </a:rPr>
              <a:t>настоящее время на пенсии. </a:t>
            </a: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Имеет многочисленные почетные грамоты  и  дипломы.</a:t>
            </a: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r>
              <a:rPr lang="ru-RU" b="1" dirty="0" smtClean="0">
                <a:solidFill>
                  <a:prstClr val="black"/>
                </a:solidFill>
              </a:rPr>
              <a:t>ЕСТЬ  МИНИСТЕРСКАЯ ГРАМОТА, </a:t>
            </a:r>
            <a:r>
              <a:rPr lang="ru-RU" dirty="0" smtClean="0">
                <a:solidFill>
                  <a:prstClr val="black"/>
                </a:solidFill>
              </a:rPr>
              <a:t>которую получила пройдя обучение  </a:t>
            </a:r>
            <a:r>
              <a:rPr lang="ru-RU" b="1" dirty="0" smtClean="0">
                <a:solidFill>
                  <a:prstClr val="black"/>
                </a:solidFill>
              </a:rPr>
              <a:t>в г. Ростов на Дону </a:t>
            </a:r>
            <a:r>
              <a:rPr lang="ru-RU" dirty="0" smtClean="0">
                <a:solidFill>
                  <a:prstClr val="black"/>
                </a:solidFill>
              </a:rPr>
              <a:t>и выйдя на аттестацию. 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Имеет  </a:t>
            </a:r>
            <a:r>
              <a:rPr lang="ru-RU" dirty="0" smtClean="0">
                <a:solidFill>
                  <a:prstClr val="black"/>
                </a:solidFill>
              </a:rPr>
              <a:t>звание </a:t>
            </a:r>
            <a:r>
              <a:rPr lang="ru-RU" b="1" dirty="0">
                <a:solidFill>
                  <a:prstClr val="black"/>
                </a:solidFill>
              </a:rPr>
              <a:t>ВЕТЕРАН ТРУДА. </a:t>
            </a:r>
          </a:p>
        </p:txBody>
      </p:sp>
    </p:spTree>
    <p:extLst>
      <p:ext uri="{BB962C8B-B14F-4D97-AF65-F5344CB8AC3E}">
        <p14:creationId xmlns:p14="http://schemas.microsoft.com/office/powerpoint/2010/main" val="36366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9067" y="1168628"/>
            <a:ext cx="47525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 smtClean="0"/>
              <a:t>Закончил Томский мединститут, педиатрический факультет. </a:t>
            </a:r>
            <a:r>
              <a:rPr lang="ru-RU" b="1" dirty="0"/>
              <a:t> </a:t>
            </a:r>
            <a:r>
              <a:rPr lang="ru-RU" b="1" dirty="0" smtClean="0"/>
              <a:t>Врач высшей категории, детский хирург, </a:t>
            </a:r>
            <a:r>
              <a:rPr lang="ru-RU" b="1" dirty="0" smtClean="0">
                <a:solidFill>
                  <a:prstClr val="black"/>
                </a:solidFill>
              </a:rPr>
              <a:t>«Отличник </a:t>
            </a:r>
            <a:r>
              <a:rPr lang="ru-RU" b="1" dirty="0">
                <a:solidFill>
                  <a:prstClr val="black"/>
                </a:solidFill>
              </a:rPr>
              <a:t>здравоохранения», «Почётный донор России</a:t>
            </a:r>
            <a:r>
              <a:rPr lang="ru-RU" b="1" dirty="0" smtClean="0">
                <a:solidFill>
                  <a:prstClr val="black"/>
                </a:solidFill>
              </a:rPr>
              <a:t>», </a:t>
            </a:r>
            <a:r>
              <a:rPr lang="ru-RU" b="1" dirty="0">
                <a:solidFill>
                  <a:prstClr val="black"/>
                </a:solidFill>
              </a:rPr>
              <a:t>«Отличник погранвойск 1 и 2 степени». </a:t>
            </a:r>
          </a:p>
          <a:p>
            <a:pPr algn="just"/>
            <a:r>
              <a:rPr lang="ru-RU" dirty="0" smtClean="0"/>
              <a:t>Был </a:t>
            </a:r>
            <a:r>
              <a:rPr lang="ru-RU" b="1" dirty="0" smtClean="0"/>
              <a:t>заместителем главврача </a:t>
            </a:r>
            <a:r>
              <a:rPr lang="ru-RU" dirty="0" smtClean="0"/>
              <a:t>по лечебной части. </a:t>
            </a:r>
          </a:p>
          <a:p>
            <a:pPr algn="just"/>
            <a:r>
              <a:rPr lang="ru-RU" dirty="0" smtClean="0"/>
              <a:t>Сейчас работает </a:t>
            </a:r>
            <a:r>
              <a:rPr lang="ru-RU" b="1" dirty="0" smtClean="0"/>
              <a:t>заведующим отделения общей хирургии 4-ой областной детской больницы. </a:t>
            </a:r>
            <a:r>
              <a:rPr lang="ru-RU" dirty="0" smtClean="0"/>
              <a:t>У него оперировалось половина детей из Комсомольска. Многие односельчане его хорошо знают, многие обращаются за помощью, ценят, уважают. Как и его отец Владимир Григорьевич старается помочь людям.</a:t>
            </a:r>
          </a:p>
          <a:p>
            <a:pPr algn="just"/>
            <a:r>
              <a:rPr lang="ru-RU" b="1" dirty="0" smtClean="0"/>
              <a:t>Работает по настоящее время, ему 69 лет.</a:t>
            </a:r>
          </a:p>
        </p:txBody>
      </p:sp>
      <p:pic>
        <p:nvPicPr>
          <p:cNvPr id="1026" name="Picture 2" descr="C:\Users\Музей\Desktop\ветераны ВОВ\Осипкин\IMG-20200218-WA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8628"/>
            <a:ext cx="3711525" cy="4916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52601" y="498852"/>
            <a:ext cx="8247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Сын. Осипкин </a:t>
            </a:r>
            <a:r>
              <a:rPr lang="ru-RU" sz="2800" b="1" dirty="0">
                <a:solidFill>
                  <a:srgbClr val="FF0000"/>
                </a:solidFill>
              </a:rPr>
              <a:t>Владимир Григорьевич – хирург. </a:t>
            </a:r>
          </a:p>
        </p:txBody>
      </p:sp>
    </p:spTree>
    <p:extLst>
      <p:ext uri="{BB962C8B-B14F-4D97-AF65-F5344CB8AC3E}">
        <p14:creationId xmlns:p14="http://schemas.microsoft.com/office/powerpoint/2010/main" val="1958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5676" y="620688"/>
            <a:ext cx="7992888" cy="555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200" dirty="0">
                <a:solidFill>
                  <a:srgbClr val="000000"/>
                </a:solidFill>
              </a:rPr>
              <a:t>Первая жена Осипкина Владимира Григорьевича умерла  2003 году. </a:t>
            </a:r>
            <a:endParaRPr lang="ru-RU" sz="2200" dirty="0"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200" b="1" dirty="0">
                <a:solidFill>
                  <a:srgbClr val="000000"/>
                </a:solidFill>
              </a:rPr>
              <a:t>В  2003-2004 году её именем назван детский сурдоцентр, который она организовала и была заведующей. </a:t>
            </a:r>
            <a:r>
              <a:rPr lang="ru-RU" sz="2200" b="1" dirty="0">
                <a:solidFill>
                  <a:srgbClr val="FF0000"/>
                </a:solidFill>
              </a:rPr>
              <a:t>Сурдоцентр имени Осипкиной Людмилы Александровны. </a:t>
            </a:r>
            <a:endParaRPr lang="ru-RU" sz="2200" dirty="0"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200" b="1" dirty="0">
                <a:solidFill>
                  <a:srgbClr val="000000"/>
                </a:solidFill>
              </a:rPr>
              <a:t>В этом кардиоцентре </a:t>
            </a:r>
            <a:r>
              <a:rPr lang="ru-RU" sz="2200" dirty="0">
                <a:solidFill>
                  <a:srgbClr val="000000"/>
                </a:solidFill>
              </a:rPr>
              <a:t>работает </a:t>
            </a:r>
            <a:r>
              <a:rPr lang="ru-RU" sz="2200" b="1" dirty="0">
                <a:solidFill>
                  <a:srgbClr val="000000"/>
                </a:solidFill>
              </a:rPr>
              <a:t>Анна Ткаченко</a:t>
            </a:r>
            <a:r>
              <a:rPr lang="ru-RU" sz="2200" dirty="0">
                <a:solidFill>
                  <a:srgbClr val="000000"/>
                </a:solidFill>
              </a:rPr>
              <a:t>, </a:t>
            </a:r>
            <a:r>
              <a:rPr lang="ru-RU" sz="2200" b="1" dirty="0">
                <a:solidFill>
                  <a:srgbClr val="FF0000"/>
                </a:solidFill>
              </a:rPr>
              <a:t>внучка</a:t>
            </a:r>
            <a:r>
              <a:rPr lang="ru-RU" sz="2200" b="1" dirty="0">
                <a:solidFill>
                  <a:srgbClr val="000000"/>
                </a:solidFill>
              </a:rPr>
              <a:t> Григория Макаровича, </a:t>
            </a:r>
            <a:r>
              <a:rPr lang="ru-RU" sz="2200" b="1" dirty="0">
                <a:solidFill>
                  <a:srgbClr val="FF0000"/>
                </a:solidFill>
              </a:rPr>
              <a:t>дочь</a:t>
            </a:r>
            <a:r>
              <a:rPr lang="ru-RU" sz="2200" b="1" dirty="0">
                <a:solidFill>
                  <a:srgbClr val="000000"/>
                </a:solidFill>
              </a:rPr>
              <a:t> Екатерины Григорьевны. </a:t>
            </a:r>
            <a:r>
              <a:rPr lang="ru-RU" sz="2200" dirty="0">
                <a:solidFill>
                  <a:srgbClr val="000000"/>
                </a:solidFill>
              </a:rPr>
              <a:t>Она медсестра, анестезиолог </a:t>
            </a:r>
            <a:r>
              <a:rPr lang="ru-RU" sz="2200" b="1" dirty="0">
                <a:solidFill>
                  <a:srgbClr val="000000"/>
                </a:solidFill>
              </a:rPr>
              <a:t>высшей категории.  В 4 детской больнице</a:t>
            </a:r>
            <a:r>
              <a:rPr lang="ru-RU" sz="2200" dirty="0">
                <a:solidFill>
                  <a:srgbClr val="000000"/>
                </a:solidFill>
              </a:rPr>
              <a:t> работает </a:t>
            </a:r>
            <a:r>
              <a:rPr lang="ru-RU" sz="2200" b="1" dirty="0">
                <a:solidFill>
                  <a:srgbClr val="FF0000"/>
                </a:solidFill>
              </a:rPr>
              <a:t>детский </a:t>
            </a:r>
            <a:r>
              <a:rPr lang="ru-RU" sz="2200" b="1" dirty="0" smtClean="0">
                <a:solidFill>
                  <a:srgbClr val="FF0000"/>
                </a:solidFill>
              </a:rPr>
              <a:t>врач - </a:t>
            </a:r>
            <a:r>
              <a:rPr lang="ru-RU" sz="2200" b="1" dirty="0">
                <a:solidFill>
                  <a:srgbClr val="FF0000"/>
                </a:solidFill>
              </a:rPr>
              <a:t>ЛОР </a:t>
            </a:r>
            <a:r>
              <a:rPr lang="ru-RU" sz="2200" b="1" dirty="0">
                <a:solidFill>
                  <a:srgbClr val="000000"/>
                </a:solidFill>
              </a:rPr>
              <a:t>высшей категории </a:t>
            </a:r>
            <a:r>
              <a:rPr lang="ru-RU" sz="22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Диденко </a:t>
            </a:r>
            <a:r>
              <a:rPr lang="ru-RU" sz="2200" b="1" dirty="0">
                <a:solidFill>
                  <a:srgbClr val="000000"/>
                </a:solidFill>
              </a:rPr>
              <a:t>(Осипкина) Нина Владимировна,</a:t>
            </a:r>
            <a:r>
              <a:rPr lang="ru-RU" sz="2200" dirty="0">
                <a:solidFill>
                  <a:srgbClr val="000000"/>
                </a:solidFill>
              </a:rPr>
              <a:t> </a:t>
            </a:r>
            <a:r>
              <a:rPr lang="ru-RU" sz="2200" b="1" dirty="0">
                <a:solidFill>
                  <a:srgbClr val="FF0000"/>
                </a:solidFill>
              </a:rPr>
              <a:t>дочь</a:t>
            </a:r>
            <a:r>
              <a:rPr lang="ru-RU" sz="2200" b="1" dirty="0">
                <a:solidFill>
                  <a:srgbClr val="000000"/>
                </a:solidFill>
              </a:rPr>
              <a:t> Владимира Григорьевича, </a:t>
            </a:r>
            <a:r>
              <a:rPr lang="ru-RU" sz="2200" b="1" dirty="0">
                <a:solidFill>
                  <a:srgbClr val="FF0000"/>
                </a:solidFill>
              </a:rPr>
              <a:t>внучка </a:t>
            </a:r>
            <a:r>
              <a:rPr lang="ru-RU" sz="2200" b="1" dirty="0">
                <a:solidFill>
                  <a:srgbClr val="000000"/>
                </a:solidFill>
              </a:rPr>
              <a:t>Григория Макаровича. </a:t>
            </a:r>
            <a:endParaRPr lang="ru-RU" sz="2200" dirty="0"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sz="2200" dirty="0" smtClean="0">
              <a:solidFill>
                <a:srgbClr val="00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ru-RU" sz="2200" dirty="0" smtClean="0">
                <a:solidFill>
                  <a:srgbClr val="000000"/>
                </a:solidFill>
              </a:rPr>
              <a:t>Благодаря ценности семьи, воспитанию, </a:t>
            </a:r>
            <a:r>
              <a:rPr lang="ru-RU" sz="2200" dirty="0">
                <a:solidFill>
                  <a:srgbClr val="000000"/>
                </a:solidFill>
              </a:rPr>
              <a:t>дети и внуки Григория Макаровича вносят достойный вклад в </a:t>
            </a:r>
            <a:r>
              <a:rPr lang="ru-RU" sz="2200" dirty="0" smtClean="0">
                <a:solidFill>
                  <a:srgbClr val="000000"/>
                </a:solidFill>
              </a:rPr>
              <a:t>общество</a:t>
            </a:r>
            <a:r>
              <a:rPr lang="ru-RU" sz="2200" dirty="0">
                <a:solidFill>
                  <a:srgbClr val="000000"/>
                </a:solidFill>
              </a:rPr>
              <a:t> </a:t>
            </a:r>
            <a:r>
              <a:rPr lang="ru-RU" sz="2200" dirty="0" smtClean="0">
                <a:solidFill>
                  <a:srgbClr val="000000"/>
                </a:solidFill>
              </a:rPr>
              <a:t>по настоящее время.</a:t>
            </a:r>
            <a:endParaRPr lang="ru-RU" sz="2200" dirty="0"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dirty="0">
                <a:latin typeface="Calibri"/>
                <a:ea typeface="Calibri"/>
                <a:cs typeface="Times New Roman"/>
              </a:rPr>
              <a:t> </a:t>
            </a:r>
            <a:endParaRPr lang="ru-RU" sz="2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296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62" y="1051216"/>
            <a:ext cx="7550829" cy="4964267"/>
          </a:xfrm>
          <a:prstGeom prst="rect">
            <a:avLst/>
          </a:prstGeom>
          <a:ln w="190500" cap="sq">
            <a:solidFill>
              <a:schemeClr val="accent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39552" y="6205249"/>
            <a:ext cx="790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Григорий Макарович в минуты отдыха с ребятами военного училища.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3961" y="392283"/>
            <a:ext cx="8192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ea typeface="+mj-ea"/>
                <a:cs typeface="+mj-cs"/>
              </a:rPr>
              <a:t>Фото из семейного архива Осипкиных.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3" t="35132" r="23006" b="38689"/>
          <a:stretch>
            <a:fillRect/>
          </a:stretch>
        </p:blipFill>
        <p:spPr bwMode="auto">
          <a:xfrm>
            <a:off x="395536" y="620688"/>
            <a:ext cx="8064896" cy="5646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67544" y="626867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комнате боевой славы после политзанятий с солдатами.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737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2" t="49332" r="15654" b="30544"/>
          <a:stretch>
            <a:fillRect/>
          </a:stretch>
        </p:blipFill>
        <p:spPr bwMode="auto">
          <a:xfrm>
            <a:off x="323528" y="710074"/>
            <a:ext cx="6696744" cy="5328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165316" y="1200234"/>
            <a:ext cx="1728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Куда бы ни забрасывала его судьба, она всегда была рядом, любимая, верная, родная. Лучшая жена, друг, советчик.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41664" y="6128570"/>
            <a:ext cx="8051844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a typeface="Calibri"/>
                <a:cs typeface="Times New Roman"/>
              </a:rPr>
              <a:t>(слева-направо</a:t>
            </a:r>
            <a:r>
              <a:rPr lang="ru-RU" dirty="0">
                <a:ea typeface="Calibri"/>
                <a:cs typeface="Times New Roman"/>
              </a:rPr>
              <a:t>) Костя </a:t>
            </a:r>
            <a:r>
              <a:rPr lang="ru-RU" dirty="0" smtClean="0">
                <a:ea typeface="Calibri"/>
                <a:cs typeface="Times New Roman"/>
              </a:rPr>
              <a:t>Хряпин -лучший </a:t>
            </a:r>
            <a:r>
              <a:rPr lang="ru-RU" dirty="0">
                <a:ea typeface="Calibri"/>
                <a:cs typeface="Times New Roman"/>
              </a:rPr>
              <a:t>друг, жена Александра Герасимовна,  </a:t>
            </a:r>
            <a:r>
              <a:rPr lang="ru-RU" dirty="0" smtClean="0">
                <a:ea typeface="Calibri"/>
                <a:cs typeface="Times New Roman"/>
              </a:rPr>
              <a:t> дочь </a:t>
            </a:r>
            <a:r>
              <a:rPr lang="ru-RU" dirty="0">
                <a:ea typeface="Calibri"/>
                <a:cs typeface="Times New Roman"/>
              </a:rPr>
              <a:t>Людмила и Григорий Макарович.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17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498248"/>
            <a:ext cx="450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С семьёй: Григорий Макарович, сын Владимир, Александра Герасимовна, дочки </a:t>
            </a:r>
            <a:r>
              <a:rPr lang="ru-RU" sz="1600" b="1" i="1" dirty="0"/>
              <a:t>Е</a:t>
            </a:r>
            <a:r>
              <a:rPr lang="ru-RU" sz="1600" b="1" i="1" dirty="0" smtClean="0"/>
              <a:t>катерина и Людмила.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21984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730E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Фото из семейного архива.</a:t>
            </a:r>
            <a:endParaRPr lang="ru-RU" sz="2800" dirty="0">
              <a:solidFill>
                <a:srgbClr val="730E00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028" name="Picture 4" descr="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 t="54189" r="17982" b="18700"/>
          <a:stretch>
            <a:fillRect/>
          </a:stretch>
        </p:blipFill>
        <p:spPr bwMode="auto">
          <a:xfrm>
            <a:off x="4962471" y="1009290"/>
            <a:ext cx="3605370" cy="2488958"/>
          </a:xfrm>
          <a:prstGeom prst="rect">
            <a:avLst/>
          </a:prstGeom>
          <a:noFill/>
          <a:ln w="57150">
            <a:solidFill>
              <a:srgbClr val="1F497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0735" y="3518447"/>
            <a:ext cx="361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i="1" dirty="0">
                <a:solidFill>
                  <a:prstClr val="black"/>
                </a:solidFill>
              </a:rPr>
              <a:t>спортивная игра «Зарница»</a:t>
            </a:r>
          </a:p>
        </p:txBody>
      </p:sp>
      <p:pic>
        <p:nvPicPr>
          <p:cNvPr id="1029" name="Picture 5" descr="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r="8301" b="58189"/>
          <a:stretch>
            <a:fillRect/>
          </a:stretch>
        </p:blipFill>
        <p:spPr bwMode="auto">
          <a:xfrm>
            <a:off x="825565" y="980728"/>
            <a:ext cx="3604437" cy="2483969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3" y="6424173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prstClr val="black"/>
                </a:solidFill>
              </a:rPr>
              <a:t> юбилей 60 лет.</a:t>
            </a:r>
            <a:endParaRPr lang="ru-RU" sz="1600" b="1" i="1" dirty="0">
              <a:solidFill>
                <a:prstClr val="black"/>
              </a:solidFill>
            </a:endParaRPr>
          </a:p>
        </p:txBody>
      </p:sp>
      <p:pic>
        <p:nvPicPr>
          <p:cNvPr id="1030" name="Picture 6" descr="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t="67189" r="16266" b="3247"/>
          <a:stretch>
            <a:fillRect/>
          </a:stretch>
        </p:blipFill>
        <p:spPr bwMode="auto">
          <a:xfrm>
            <a:off x="2887014" y="4077072"/>
            <a:ext cx="3085976" cy="2189825"/>
          </a:xfrm>
          <a:prstGeom prst="rect">
            <a:avLst/>
          </a:prstGeom>
          <a:noFill/>
          <a:ln w="57150">
            <a:solidFill>
              <a:srgbClr val="1F497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6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3858" r="6174" b="10289"/>
          <a:stretch>
            <a:fillRect/>
          </a:stretch>
        </p:blipFill>
        <p:spPr bwMode="auto">
          <a:xfrm>
            <a:off x="755576" y="1210203"/>
            <a:ext cx="7089051" cy="4952281"/>
          </a:xfrm>
          <a:prstGeom prst="rect">
            <a:avLst/>
          </a:prstGeom>
          <a:noFill/>
          <a:ln w="57150">
            <a:solidFill>
              <a:srgbClr val="C050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6670" y="415209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730E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Документы  </a:t>
            </a:r>
            <a:r>
              <a:rPr lang="ru-RU" sz="4400" dirty="0">
                <a:solidFill>
                  <a:srgbClr val="730E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из семейного архива.</a:t>
            </a:r>
            <a:endParaRPr lang="ru-RU" dirty="0">
              <a:solidFill>
                <a:srgbClr val="730E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6262403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Учеба  в университете  1949-1951 годы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727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узей\Desktop\ветераны ВОВ\Осипкин Григорий Макарович\IMG-20200409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4320480" cy="5443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436096" y="162880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Учеба в высшей партийной школе </a:t>
            </a:r>
          </a:p>
          <a:p>
            <a:pPr algn="ctr"/>
            <a:r>
              <a:rPr lang="ru-RU" b="1" dirty="0" smtClean="0"/>
              <a:t>1959  – 1963 гг.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07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канирование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1797"/>
          <a:stretch>
            <a:fillRect/>
          </a:stretch>
        </p:blipFill>
        <p:spPr bwMode="auto">
          <a:xfrm>
            <a:off x="251520" y="1304571"/>
            <a:ext cx="2652712" cy="4327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Осипкин Григорий Макарович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31588" y="1263743"/>
            <a:ext cx="5860892" cy="4680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Родился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8 февраля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1918 года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в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деревне Дубровинка Шегарского района Томской области 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где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жила многодетная семья Осипкиных. В семье было 4 мальчика и 4 девочки.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Вместе с родителями 10 человек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 Трудиться Григорий Макарович  начал рано,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п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римерно с 9 лет.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Летом с отцом пас скот, а зимой учился в школе. Семья  была бедная. Отец был инвалид, часто болел и рано умер.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Григорий Макарович окончил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6 классов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Бобарыкинской ШКМ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Ш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егарского района Томской области в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1937 году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В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17 лет 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поступил в ФЗУ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– Самуськин Затон Томского района.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По окончании работал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механиком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газохода в г. Барнаул. И, конечно, постоянно помогал семье, понимал, как трудно было поднимать на ноги детей. </a:t>
            </a:r>
            <a:endParaRPr lang="ru-RU" sz="14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94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385408"/>
            <a:ext cx="5904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730E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Военный билет.</a:t>
            </a:r>
            <a:endParaRPr lang="ru-RU" dirty="0">
              <a:solidFill>
                <a:srgbClr val="730E00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171" name="Picture 3" descr="C:\Users\Музей\Desktop\ветераны ВОВ\Осипкин Григорий Макарович\сканирование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024336" cy="4755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491880" y="1154849"/>
            <a:ext cx="516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такая профессия  - Родину защищать.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Музей\Desktop\ветераны ВОВ\Осипкин Григорий Макарович\IMG-20200409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45" y="1700806"/>
            <a:ext cx="4968552" cy="485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6714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0" y="764704"/>
            <a:ext cx="8201676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340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узей\Desktop\ветераны ВОВ\Осипкин Григорий Макарович\IMG-20200409-WA0008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68372"/>
            <a:ext cx="3963158" cy="538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56748"/>
            <a:ext cx="4333062" cy="538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1621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5040560" cy="576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6300192" y="1916832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Снят с воинского учёта 6 января 1974 года по возрасту.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5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38512"/>
            <a:ext cx="4573231" cy="3263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475656" y="404664"/>
            <a:ext cx="59811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730E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Наградные документы.</a:t>
            </a:r>
            <a:endParaRPr lang="ru-RU" dirty="0">
              <a:solidFill>
                <a:srgbClr val="730E00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4099" name="Picture 3" descr="C:\Users\Музей\Desktop\ветераны ВОВ\Осипкин Григорий Макарович\IMG-20200409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7201"/>
            <a:ext cx="3960440" cy="3293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4342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40" y="501937"/>
            <a:ext cx="8496943" cy="6139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1804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8640960" cy="1296144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Ордена и медали Осипкина Григория Макаровича</a:t>
            </a:r>
            <a:endParaRPr lang="ru-RU" sz="44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916832"/>
            <a:ext cx="7560840" cy="1152128"/>
          </a:xfrm>
        </p:spPr>
        <p:txBody>
          <a:bodyPr>
            <a:normAutofit fontScale="70000" lnSpcReduction="20000"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</a:pPr>
            <a:r>
              <a:rPr lang="ru-RU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Орден  </a:t>
            </a:r>
            <a:r>
              <a:rPr lang="ru-RU" sz="2600" b="1" dirty="0">
                <a:solidFill>
                  <a:prstClr val="black"/>
                </a:solidFill>
                <a:ea typeface="Calibri"/>
                <a:cs typeface="Times New Roman"/>
              </a:rPr>
              <a:t>Красной Звезды, орден Отечественной войны </a:t>
            </a:r>
            <a:r>
              <a:rPr lang="en-US" sz="2600" b="1" dirty="0">
                <a:solidFill>
                  <a:prstClr val="black"/>
                </a:solidFill>
                <a:ea typeface="Calibri"/>
                <a:cs typeface="Times New Roman"/>
              </a:rPr>
              <a:t>II</a:t>
            </a:r>
            <a:r>
              <a:rPr lang="ru-RU" sz="2600" b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степени. </a:t>
            </a:r>
            <a:r>
              <a:rPr lang="ru-RU" sz="2600" b="1" dirty="0">
                <a:solidFill>
                  <a:prstClr val="black"/>
                </a:solidFill>
                <a:ea typeface="Calibri"/>
                <a:cs typeface="Times New Roman"/>
              </a:rPr>
              <a:t>М</a:t>
            </a:r>
            <a:r>
              <a:rPr lang="ru-RU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едали</a:t>
            </a:r>
            <a:r>
              <a:rPr lang="ru-RU" sz="2600" b="1" dirty="0">
                <a:solidFill>
                  <a:prstClr val="black"/>
                </a:solidFill>
                <a:ea typeface="Calibri"/>
                <a:cs typeface="Times New Roman"/>
              </a:rPr>
              <a:t>: «За боевые заслуги», «За победу над Японией</a:t>
            </a:r>
            <a:r>
              <a:rPr lang="ru-RU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»,  «</a:t>
            </a:r>
            <a:r>
              <a:rPr lang="ru-RU" sz="2600" b="1" dirty="0">
                <a:solidFill>
                  <a:prstClr val="black"/>
                </a:solidFill>
                <a:ea typeface="Calibri"/>
                <a:cs typeface="Times New Roman"/>
              </a:rPr>
              <a:t>За освоение целинных земель», «За доблестный труд</a:t>
            </a:r>
            <a:r>
              <a:rPr lang="ru-RU" sz="2600" b="1" dirty="0" smtClean="0">
                <a:solidFill>
                  <a:prstClr val="black"/>
                </a:solidFill>
                <a:ea typeface="Calibri"/>
                <a:cs typeface="Times New Roman"/>
              </a:rPr>
              <a:t>».</a:t>
            </a:r>
          </a:p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</a:pP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 descr="C:\Users\Музей\Desktop\ветераны ВОВ\Осипкин Григорий Макарович\IMG-20200409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7"/>
            <a:ext cx="4104456" cy="3550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Музей\Desktop\ветераны ВОВ\Осипкин Григорий Макарович\IMG-20200409-WA000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40966"/>
            <a:ext cx="3096344" cy="3550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02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79912" y="477663"/>
            <a:ext cx="47525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1939 году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Хасанских событий был организован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комсомольский набор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укреплению Дальневосточных рубежей. И Григорий Макарович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добровольно,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личному убеждению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собственному заявлению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был зачислен в этот набор. 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 Дальнем Востоке был скомплектован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205 отдельно-строительный батальон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место дислокации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Хасан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22 июня 1941 года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ачалась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война.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Вскоре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часть была расформирована.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Часть солдат, сержантов и офицеров взяли на фронт.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Григория Макаровича и других товарищей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перевели в г. Ворошилов-Уссурийский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резерв Главного командования Вооружённых сил СССР.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240360" cy="4709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2704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40640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воспоминаний Осипкина Григория Макаровича.</a:t>
            </a:r>
            <a:endParaRPr lang="ru-RU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1052735"/>
            <a:ext cx="51845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Где-то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конце 1941 года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я  рядовой , был   взят на фронт, на Запад, но до фронта мы не доехали. Наш эшелон подвергся бомбёжке. У меня была переломана нога. Меня и моих товарищей на санитарном поезде увезли на Восток,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госпиталь г. Ворошилов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После излечения снова был направлен в свой резерв.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1942 году был вторично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взят на фронт. Прямо по тревоге выскочили из вагонов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вступили в бой.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Наша часть была окружена врагом и в основном все погибли, во главе с командиром батальона майором Коршуновым. Мы же, небольшая группа солдат,  вышли из окружения. 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был ранен в голову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снова санитарный поезд.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Снова госпиталь.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по выздоровлении опять в свой резерв.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908720"/>
            <a:ext cx="31683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Выписка из военного билета.</a:t>
            </a:r>
          </a:p>
          <a:p>
            <a:pPr algn="ctr"/>
            <a:endParaRPr lang="ru-RU" b="1" dirty="0"/>
          </a:p>
          <a:p>
            <a:pPr algn="ctr"/>
            <a:r>
              <a:rPr lang="ru-RU" dirty="0" smtClean="0"/>
              <a:t>01.1939г  по 10.1942 г </a:t>
            </a:r>
            <a:r>
              <a:rPr lang="ru-RU" b="1" dirty="0" smtClean="0"/>
              <a:t>рядовой</a:t>
            </a:r>
          </a:p>
          <a:p>
            <a:pPr algn="ctr"/>
            <a:r>
              <a:rPr lang="ru-RU" dirty="0" smtClean="0"/>
              <a:t>10.1942г  по 02. 1945 –</a:t>
            </a:r>
            <a:r>
              <a:rPr lang="ru-RU" b="1" dirty="0" smtClean="0"/>
              <a:t>командир отделения</a:t>
            </a:r>
          </a:p>
          <a:p>
            <a:pPr algn="ctr"/>
            <a:r>
              <a:rPr lang="ru-RU" dirty="0" smtClean="0"/>
              <a:t>02. 1945 по 12.1945 – </a:t>
            </a:r>
            <a:r>
              <a:rPr lang="ru-RU" b="1" dirty="0" smtClean="0"/>
              <a:t>курсант университета</a:t>
            </a:r>
            <a:r>
              <a:rPr lang="ru-RU" dirty="0" smtClean="0"/>
              <a:t> марксизма-ленинизма при Иркутском Доме офицеров.</a:t>
            </a:r>
          </a:p>
          <a:p>
            <a:pPr algn="ctr"/>
            <a:r>
              <a:rPr lang="ru-RU" dirty="0" smtClean="0"/>
              <a:t>12.1945г по 01.1951 г – </a:t>
            </a:r>
            <a:r>
              <a:rPr lang="ru-RU" b="1" dirty="0" smtClean="0"/>
              <a:t>секретарь партбюро</a:t>
            </a:r>
          </a:p>
          <a:p>
            <a:pPr algn="ctr"/>
            <a:r>
              <a:rPr lang="ru-RU" dirty="0" smtClean="0"/>
              <a:t>01.1951г по 10.01.1955 г –</a:t>
            </a:r>
            <a:r>
              <a:rPr lang="ru-RU" b="1" dirty="0" smtClean="0"/>
              <a:t>инструктор политотдела</a:t>
            </a:r>
          </a:p>
          <a:p>
            <a:pPr algn="ctr"/>
            <a:r>
              <a:rPr lang="ru-RU" b="1" dirty="0" smtClean="0"/>
              <a:t>(капитан)</a:t>
            </a:r>
          </a:p>
          <a:p>
            <a:pPr algn="ctr"/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3953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476672"/>
            <a:ext cx="489654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1945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году в феврале месяце я был направлен в военно–политическое училище и будучи курсантом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принимал участие в войне с Японией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составе 2-го Дальневосточного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фронта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9 августа 1945 г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по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 сентября 1945 г.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добросовестное выполнение приказов командования 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1945 году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награждён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медалью «За боевые заслуги».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окончании училища был направлен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секретарём партбюро 465 отдельного Зенитно – артиллерийского дивизиона,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который дислоцировался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Анадыре.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1949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был переведён в город Иркутск – Красные Казармы в должности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секретаря партбюро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1951 году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перевели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город Кызыл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Тувинская автономная область,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инструктором политотдела облвоенкомата.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1951 году был награждён орденом Красной Звезды. 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октябре 1955 года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уволен в запас по сокращению штата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звании капитан.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3438553" cy="4997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63678" y="404664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Из воспоминаний Григория Макаровича.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4326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476672"/>
            <a:ext cx="43924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1956 г. награждён медалью «За освоение целинных земель».</a:t>
            </a:r>
          </a:p>
          <a:p>
            <a:pPr lvl="0" algn="just"/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1960 году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было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присвоено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звание  майор.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Прошёл трудный путь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простого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солдата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звания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майора.</a:t>
            </a:r>
          </a:p>
          <a:p>
            <a:pPr algn="just"/>
            <a:r>
              <a:rPr lang="ru-RU" dirty="0" smtClean="0">
                <a:effectLst/>
                <a:latin typeface="Times New Roman"/>
                <a:ea typeface="Calibri"/>
              </a:rPr>
              <a:t>В этом же году семья переехала в деревню </a:t>
            </a:r>
            <a:r>
              <a:rPr lang="ru-RU" b="1" dirty="0" smtClean="0">
                <a:effectLst/>
                <a:latin typeface="Times New Roman"/>
                <a:ea typeface="Calibri"/>
              </a:rPr>
              <a:t>Чердаты Зырянского района.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Здесь обосновались на время. </a:t>
            </a:r>
            <a:r>
              <a:rPr lang="ru-RU" dirty="0" smtClean="0">
                <a:effectLst/>
                <a:latin typeface="Times New Roman"/>
                <a:ea typeface="Calibri"/>
              </a:rPr>
              <a:t>Как бы то ни было, а родные места тянули к себе. </a:t>
            </a:r>
          </a:p>
          <a:p>
            <a:pPr algn="just"/>
            <a:r>
              <a:rPr lang="ru-RU" dirty="0" smtClean="0">
                <a:effectLst/>
                <a:latin typeface="Times New Roman"/>
                <a:ea typeface="Calibri"/>
              </a:rPr>
              <a:t>Образования не хватало.</a:t>
            </a:r>
          </a:p>
          <a:p>
            <a:pPr algn="just"/>
            <a:r>
              <a:rPr lang="ru-RU" b="1" dirty="0" smtClean="0">
                <a:effectLst/>
                <a:latin typeface="Times New Roman"/>
                <a:ea typeface="Calibri"/>
              </a:rPr>
              <a:t>Экстерном</a:t>
            </a:r>
            <a:r>
              <a:rPr lang="ru-RU" dirty="0" smtClean="0">
                <a:effectLst/>
                <a:latin typeface="Times New Roman"/>
                <a:ea typeface="Calibri"/>
              </a:rPr>
              <a:t> сдал экзамены за </a:t>
            </a:r>
            <a:r>
              <a:rPr lang="ru-RU" b="1" dirty="0" smtClean="0">
                <a:effectLst/>
                <a:latin typeface="Times New Roman"/>
                <a:ea typeface="Calibri"/>
              </a:rPr>
              <a:t>2 последних класса</a:t>
            </a:r>
            <a:r>
              <a:rPr lang="ru-RU" dirty="0" smtClean="0">
                <a:effectLst/>
                <a:latin typeface="Times New Roman"/>
                <a:ea typeface="Calibri"/>
              </a:rPr>
              <a:t>, получил аттестат зрелости и поступил в </a:t>
            </a:r>
            <a:r>
              <a:rPr lang="ru-RU" b="1" dirty="0" smtClean="0">
                <a:effectLst/>
                <a:latin typeface="Times New Roman"/>
                <a:ea typeface="Calibri"/>
              </a:rPr>
              <a:t>Новосибирск в высшую партийную школу при ЦК КПСС,</a:t>
            </a:r>
            <a:r>
              <a:rPr lang="ru-RU" dirty="0" smtClean="0">
                <a:effectLst/>
                <a:latin typeface="Times New Roman"/>
                <a:ea typeface="Calibri"/>
              </a:rPr>
              <a:t> которую </a:t>
            </a:r>
            <a:r>
              <a:rPr lang="ru-RU" b="1" dirty="0" smtClean="0">
                <a:effectLst/>
                <a:latin typeface="Times New Roman"/>
                <a:ea typeface="Calibri"/>
              </a:rPr>
              <a:t>окончил в 1963 году. </a:t>
            </a:r>
          </a:p>
          <a:p>
            <a:pPr algn="just"/>
            <a:r>
              <a:rPr lang="ru-RU" dirty="0" smtClean="0">
                <a:effectLst/>
                <a:latin typeface="Times New Roman"/>
                <a:ea typeface="Calibri"/>
              </a:rPr>
              <a:t>Какое-то время работал </a:t>
            </a:r>
            <a:r>
              <a:rPr lang="ru-RU" b="1" dirty="0" smtClean="0">
                <a:effectLst/>
                <a:latin typeface="Times New Roman"/>
                <a:ea typeface="Calibri"/>
              </a:rPr>
              <a:t>инструктором райкома партии. </a:t>
            </a:r>
            <a:r>
              <a:rPr lang="ru-RU" dirty="0" smtClean="0">
                <a:ea typeface="Calibri"/>
              </a:rPr>
              <a:t>Затем </a:t>
            </a:r>
            <a:r>
              <a:rPr lang="ru-RU" b="1" dirty="0">
                <a:ea typeface="Calibri"/>
              </a:rPr>
              <a:t>учителем истории и обществоведения,</a:t>
            </a:r>
            <a:r>
              <a:rPr lang="ru-RU" dirty="0">
                <a:ea typeface="Calibri"/>
              </a:rPr>
              <a:t> </a:t>
            </a:r>
            <a:r>
              <a:rPr lang="ru-RU" b="1" dirty="0">
                <a:ea typeface="Calibri"/>
              </a:rPr>
              <a:t>завучем</a:t>
            </a:r>
            <a:r>
              <a:rPr lang="ru-RU" dirty="0">
                <a:ea typeface="Calibri"/>
              </a:rPr>
              <a:t> в Чердатской средней школе. </a:t>
            </a:r>
            <a:endParaRPr lang="ru-RU" b="1" dirty="0" smtClean="0">
              <a:effectLst/>
              <a:latin typeface="Times New Roman"/>
              <a:ea typeface="Calibri"/>
            </a:endParaRPr>
          </a:p>
          <a:p>
            <a:endParaRPr lang="ru-RU" b="1" dirty="0"/>
          </a:p>
        </p:txBody>
      </p:sp>
      <p:pic>
        <p:nvPicPr>
          <p:cNvPr id="7170" name="Picture 2" descr="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t="46709" r="53522" b="19453"/>
          <a:stretch>
            <a:fillRect/>
          </a:stretch>
        </p:blipFill>
        <p:spPr bwMode="auto">
          <a:xfrm>
            <a:off x="251520" y="579659"/>
            <a:ext cx="4032448" cy="5609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131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1207507"/>
            <a:ext cx="3728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С будущей женой, Александрой Герасимовной, познакомился ещё в </a:t>
            </a:r>
          </a:p>
          <a:p>
            <a:pPr lvl="0"/>
            <a:r>
              <a:rPr lang="ru-RU" b="1" dirty="0" smtClean="0">
                <a:effectLst/>
                <a:latin typeface="Times New Roman"/>
                <a:ea typeface="Calibri"/>
              </a:rPr>
              <a:t>с. Дубровинка,</a:t>
            </a:r>
            <a:r>
              <a:rPr lang="ru-RU" dirty="0" smtClean="0">
                <a:effectLst/>
                <a:latin typeface="Times New Roman"/>
                <a:ea typeface="Calibri"/>
              </a:rPr>
              <a:t> когда приехал туда в отпуск.  А Александра Герасимовна в это время заканчивала </a:t>
            </a:r>
            <a:r>
              <a:rPr lang="ru-RU" b="1" dirty="0" smtClean="0">
                <a:effectLst/>
                <a:latin typeface="Times New Roman"/>
                <a:ea typeface="Calibri"/>
              </a:rPr>
              <a:t>Томское педучилище </a:t>
            </a:r>
            <a:r>
              <a:rPr lang="ru-RU" dirty="0" smtClean="0">
                <a:effectLst/>
                <a:latin typeface="Times New Roman"/>
                <a:ea typeface="Calibri"/>
              </a:rPr>
              <a:t>и была на практике в Дубровинской школе. Григорий Макарович увёз её с собой на Чукотку. </a:t>
            </a:r>
          </a:p>
          <a:p>
            <a:pPr lvl="0"/>
            <a:endParaRPr lang="ru-RU" dirty="0" smtClean="0">
              <a:effectLst/>
              <a:latin typeface="Times New Roman"/>
              <a:ea typeface="Calibri"/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  <a:ea typeface="Calibri"/>
              </a:rPr>
              <a:t>Жили </a:t>
            </a:r>
            <a:r>
              <a:rPr lang="ru-RU" dirty="0">
                <a:solidFill>
                  <a:prstClr val="black"/>
                </a:solidFill>
                <a:ea typeface="Calibri"/>
              </a:rPr>
              <a:t>в </a:t>
            </a:r>
            <a:r>
              <a:rPr lang="ru-RU" b="1" dirty="0">
                <a:solidFill>
                  <a:prstClr val="black"/>
                </a:solidFill>
                <a:ea typeface="Calibri"/>
              </a:rPr>
              <a:t>селе Копи Угольные Анадырского района.</a:t>
            </a:r>
            <a:r>
              <a:rPr lang="ru-RU" dirty="0">
                <a:solidFill>
                  <a:prstClr val="black"/>
                </a:solidFill>
                <a:ea typeface="Calibri"/>
              </a:rPr>
              <a:t> </a:t>
            </a:r>
          </a:p>
          <a:p>
            <a:pPr lvl="0"/>
            <a:r>
              <a:rPr lang="ru-RU" dirty="0">
                <a:solidFill>
                  <a:prstClr val="black"/>
                </a:solidFill>
                <a:ea typeface="Calibri"/>
              </a:rPr>
              <a:t>Уже </a:t>
            </a:r>
            <a:r>
              <a:rPr lang="ru-RU" b="1" dirty="0">
                <a:solidFill>
                  <a:prstClr val="black"/>
                </a:solidFill>
                <a:ea typeface="Calibri"/>
              </a:rPr>
              <a:t>на Чукотке </a:t>
            </a:r>
            <a:r>
              <a:rPr lang="ru-RU" dirty="0">
                <a:solidFill>
                  <a:prstClr val="black"/>
                </a:solidFill>
                <a:ea typeface="Calibri"/>
              </a:rPr>
              <a:t>родились дети:</a:t>
            </a:r>
          </a:p>
          <a:p>
            <a:pPr lvl="0"/>
            <a:r>
              <a:rPr lang="ru-RU" dirty="0">
                <a:solidFill>
                  <a:prstClr val="black"/>
                </a:solidFill>
                <a:ea typeface="Calibri"/>
              </a:rPr>
              <a:t> </a:t>
            </a:r>
            <a:r>
              <a:rPr lang="ru-RU" b="1" dirty="0">
                <a:solidFill>
                  <a:prstClr val="black"/>
                </a:solidFill>
                <a:ea typeface="Calibri"/>
              </a:rPr>
              <a:t>в 1947 г. </a:t>
            </a:r>
            <a:r>
              <a:rPr lang="ru-RU" dirty="0">
                <a:solidFill>
                  <a:prstClr val="black"/>
                </a:solidFill>
                <a:ea typeface="Calibri"/>
              </a:rPr>
              <a:t>–  дочь Людмила, потом в 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ea typeface="Calibri"/>
              </a:rPr>
              <a:t>1948 г. </a:t>
            </a:r>
            <a:r>
              <a:rPr lang="ru-RU" dirty="0">
                <a:solidFill>
                  <a:prstClr val="black"/>
                </a:solidFill>
                <a:ea typeface="Calibri"/>
              </a:rPr>
              <a:t>–  дочь Екатерина. </a:t>
            </a:r>
          </a:p>
          <a:p>
            <a:pPr lvl="0"/>
            <a:r>
              <a:rPr lang="ru-RU" dirty="0">
                <a:solidFill>
                  <a:prstClr val="black"/>
                </a:solidFill>
                <a:ea typeface="Calibri"/>
              </a:rPr>
              <a:t>В </a:t>
            </a:r>
            <a:r>
              <a:rPr lang="ru-RU" b="1" dirty="0">
                <a:solidFill>
                  <a:prstClr val="black"/>
                </a:solidFill>
                <a:ea typeface="Calibri"/>
              </a:rPr>
              <a:t>1950</a:t>
            </a:r>
            <a:r>
              <a:rPr lang="ru-RU" dirty="0">
                <a:solidFill>
                  <a:prstClr val="black"/>
                </a:solidFill>
                <a:ea typeface="Calibri"/>
              </a:rPr>
              <a:t> году родился сын Владимир.</a:t>
            </a:r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  <a:ea typeface="Calibri"/>
              </a:rPr>
              <a:t> С </a:t>
            </a:r>
            <a:r>
              <a:rPr lang="ru-RU" b="1" dirty="0">
                <a:solidFill>
                  <a:prstClr val="black"/>
                </a:solidFill>
                <a:ea typeface="Calibri"/>
              </a:rPr>
              <a:t>1949</a:t>
            </a:r>
            <a:r>
              <a:rPr lang="ru-RU" dirty="0">
                <a:solidFill>
                  <a:prstClr val="black"/>
                </a:solidFill>
                <a:ea typeface="Calibri"/>
              </a:rPr>
              <a:t> по </a:t>
            </a:r>
            <a:r>
              <a:rPr lang="ru-RU" b="1" dirty="0">
                <a:solidFill>
                  <a:prstClr val="black"/>
                </a:solidFill>
                <a:ea typeface="Calibri"/>
              </a:rPr>
              <a:t>1951</a:t>
            </a:r>
            <a:r>
              <a:rPr lang="ru-RU" dirty="0">
                <a:solidFill>
                  <a:prstClr val="black"/>
                </a:solidFill>
                <a:ea typeface="Calibri"/>
              </a:rPr>
              <a:t> г. г. жили </a:t>
            </a:r>
            <a:r>
              <a:rPr lang="ru-RU" b="1" dirty="0">
                <a:solidFill>
                  <a:prstClr val="black"/>
                </a:solidFill>
                <a:ea typeface="Calibri"/>
              </a:rPr>
              <a:t>в</a:t>
            </a:r>
            <a:r>
              <a:rPr lang="ru-RU" dirty="0">
                <a:solidFill>
                  <a:prstClr val="black"/>
                </a:solidFill>
                <a:ea typeface="Calibri"/>
              </a:rPr>
              <a:t> </a:t>
            </a:r>
            <a:r>
              <a:rPr lang="ru-RU" b="1" dirty="0">
                <a:solidFill>
                  <a:prstClr val="black"/>
                </a:solidFill>
                <a:ea typeface="Calibri"/>
              </a:rPr>
              <a:t>Иркутске.</a:t>
            </a:r>
            <a:r>
              <a:rPr lang="ru-RU" dirty="0">
                <a:solidFill>
                  <a:prstClr val="black"/>
                </a:solidFill>
                <a:ea typeface="Calibri"/>
              </a:rPr>
              <a:t> </a:t>
            </a:r>
            <a:endParaRPr lang="ru-RU" dirty="0">
              <a:solidFill>
                <a:prstClr val="black"/>
              </a:solidFill>
            </a:endParaRPr>
          </a:p>
          <a:p>
            <a:pPr lvl="0" algn="ctr"/>
            <a:endParaRPr lang="ru-RU" dirty="0" smtClean="0">
              <a:effectLst/>
              <a:latin typeface="Times New Roman"/>
              <a:ea typeface="Calibri"/>
            </a:endParaRPr>
          </a:p>
        </p:txBody>
      </p:sp>
      <p:pic>
        <p:nvPicPr>
          <p:cNvPr id="4098" name="Picture 2" descr="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r="8301" b="58189"/>
          <a:stretch>
            <a:fillRect/>
          </a:stretch>
        </p:blipFill>
        <p:spPr bwMode="auto">
          <a:xfrm>
            <a:off x="187285" y="1628800"/>
            <a:ext cx="4620097" cy="31839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80065" y="404664"/>
            <a:ext cx="8352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Семья и дети.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5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сканирование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131840" cy="4924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368706" y="625525"/>
            <a:ext cx="54371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/>
                <a:ea typeface="Calibri"/>
              </a:rPr>
              <a:t>В</a:t>
            </a:r>
            <a:r>
              <a:rPr lang="ru-RU" b="1" dirty="0" smtClean="0">
                <a:effectLst/>
                <a:latin typeface="Times New Roman"/>
                <a:ea typeface="Calibri"/>
              </a:rPr>
              <a:t> 1966 </a:t>
            </a:r>
            <a:r>
              <a:rPr lang="ru-RU" dirty="0" smtClean="0">
                <a:effectLst/>
                <a:latin typeface="Times New Roman"/>
                <a:ea typeface="Calibri"/>
              </a:rPr>
              <a:t>году </a:t>
            </a:r>
            <a:r>
              <a:rPr lang="ru-RU" dirty="0" smtClean="0">
                <a:latin typeface="Times New Roman"/>
                <a:ea typeface="Calibri"/>
              </a:rPr>
              <a:t>вместе</a:t>
            </a:r>
            <a:r>
              <a:rPr lang="ru-RU" dirty="0" smtClean="0">
                <a:effectLst/>
                <a:latin typeface="Times New Roman"/>
                <a:ea typeface="Calibri"/>
              </a:rPr>
              <a:t> с семьёй  обосновался </a:t>
            </a:r>
            <a:r>
              <a:rPr lang="ru-RU" b="1" dirty="0" smtClean="0">
                <a:effectLst/>
                <a:latin typeface="Times New Roman"/>
                <a:ea typeface="Calibri"/>
              </a:rPr>
              <a:t>в молодом посёлке Комсомольске, </a:t>
            </a:r>
            <a:r>
              <a:rPr lang="ru-RU" dirty="0" smtClean="0">
                <a:effectLst/>
                <a:latin typeface="Times New Roman"/>
                <a:ea typeface="Calibri"/>
              </a:rPr>
              <a:t>где Григорий Макарович начал работать </a:t>
            </a:r>
            <a:r>
              <a:rPr lang="ru-RU" b="1" dirty="0" smtClean="0">
                <a:effectLst/>
                <a:latin typeface="Times New Roman"/>
                <a:ea typeface="Calibri"/>
              </a:rPr>
              <a:t>директором средней школы</a:t>
            </a:r>
            <a:r>
              <a:rPr lang="ru-RU" dirty="0" smtClean="0">
                <a:effectLst/>
                <a:latin typeface="Times New Roman"/>
                <a:ea typeface="Calibri"/>
              </a:rPr>
              <a:t>, а с </a:t>
            </a:r>
            <a:r>
              <a:rPr lang="ru-RU" b="1" dirty="0" smtClean="0">
                <a:effectLst/>
                <a:latin typeface="Times New Roman"/>
                <a:ea typeface="Calibri"/>
              </a:rPr>
              <a:t>1968 </a:t>
            </a:r>
            <a:r>
              <a:rPr lang="ru-RU" dirty="0" smtClean="0">
                <a:effectLst/>
                <a:latin typeface="Times New Roman"/>
                <a:ea typeface="Calibri"/>
              </a:rPr>
              <a:t>года</a:t>
            </a:r>
            <a:r>
              <a:rPr lang="ru-RU" b="1" dirty="0" smtClean="0">
                <a:effectLst/>
                <a:latin typeface="Times New Roman"/>
                <a:ea typeface="Calibri"/>
              </a:rPr>
              <a:t> был директором в восьмилетней школе</a:t>
            </a:r>
            <a:r>
              <a:rPr lang="ru-RU" dirty="0" smtClean="0">
                <a:latin typeface="Times New Roman"/>
                <a:ea typeface="Calibri"/>
              </a:rPr>
              <a:t> и  параллельно работал учителем истории.  Работая в коллективе всегда старался прислушиваться  к мнению коллег, быть честным, справедливым.</a:t>
            </a:r>
            <a:endParaRPr lang="ru-RU" dirty="0" smtClean="0">
              <a:effectLst/>
              <a:latin typeface="Times New Roman"/>
              <a:ea typeface="Calibri"/>
            </a:endParaRPr>
          </a:p>
          <a:p>
            <a:pPr lvl="0" algn="just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1970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году 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награждён медалью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«За доблестный труд»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ознаменовании 100 - летия со дня рождения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В. И. Ленина.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1978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году он ушёл </a:t>
            </a:r>
            <a:r>
              <a:rPr lang="ru-RU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пенсию.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8706" y="3487847"/>
            <a:ext cx="5361695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Но человек такой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деятельной закалки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не мог просто отдыхать. По его инициативе в посёлке был организован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хор ветеранов Великой Отечественной войны в 1983 году. 6 лет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он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был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председателем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хора ветеранов. Выезжал вместе с хором по сёлам района и области. 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Имел многочисленные благодарственные письма и грамоты.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endParaRPr lang="ru-RU" sz="16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916" y="6128570"/>
            <a:ext cx="8653403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К </a:t>
            </a:r>
            <a:r>
              <a:rPr lang="ru-RU" dirty="0" smtClean="0">
                <a:solidFill>
                  <a:prstClr val="black"/>
                </a:solidFill>
                <a:ea typeface="Calibri"/>
                <a:cs typeface="Times New Roman"/>
              </a:rPr>
              <a:t>Григорию Макаровичу </a:t>
            </a:r>
            <a:r>
              <a:rPr lang="ru-RU" dirty="0">
                <a:solidFill>
                  <a:prstClr val="black"/>
                </a:solidFill>
                <a:ea typeface="Calibri"/>
                <a:cs typeface="Times New Roman"/>
              </a:rPr>
              <a:t>постоянно обращались за помощью односельчане и он </a:t>
            </a:r>
            <a:r>
              <a:rPr lang="ru-RU" b="1" dirty="0">
                <a:solidFill>
                  <a:prstClr val="black"/>
                </a:solidFill>
                <a:ea typeface="Calibri"/>
                <a:cs typeface="Times New Roman"/>
              </a:rPr>
              <a:t>никогда никому в этой помощи не отказывал.</a:t>
            </a:r>
            <a:endParaRPr lang="ru-RU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22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1352</TotalTime>
  <Words>2182</Words>
  <Application>Microsoft Office PowerPoint</Application>
  <PresentationFormat>Экран (4:3)</PresentationFormat>
  <Paragraphs>159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NewsPrint</vt:lpstr>
      <vt:lpstr>«Дорога памяти - связь поколений»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Ордена и медали Осипкина Григория Макаровича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Музей</dc:creator>
  <cp:lastModifiedBy>Музей</cp:lastModifiedBy>
  <cp:revision>168</cp:revision>
  <cp:lastPrinted>2020-04-22T10:19:46Z</cp:lastPrinted>
  <dcterms:created xsi:type="dcterms:W3CDTF">2020-02-14T06:51:07Z</dcterms:created>
  <dcterms:modified xsi:type="dcterms:W3CDTF">2020-05-07T04:10:39Z</dcterms:modified>
</cp:coreProperties>
</file>